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A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156C5-D128-B7D4-3E2A-4808D1CD0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B3971-A330-1F1E-6035-11E2EC32A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5D30A-CBD3-315D-6413-EF5F2631F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600D2-6E59-6557-C557-62503D107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5A7C0-287C-907A-2DF4-A2943B9F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18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E40DA-F637-323C-8A39-5C603A1B2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84E68-30C0-F065-E5FF-C8A5874AF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A34BF-5F9A-3F9D-FB6A-693BEB8E2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F4308-8691-9D1F-BF4E-74640937F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E437C-C1D2-0001-2EDB-8E4705D33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B753-FCE7-0221-9ED2-70BDCDC8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59602-E618-DC02-0F2E-A86B046CE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502AF-D6F7-0FDB-8644-CA9DA442C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D1965-6883-4483-5455-BAE147764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FC3AD-6564-6FCA-C7B3-2358CAC7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1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1C562-3943-3784-A409-831841768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7887E-A276-812E-71ED-EB58243BA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FA6CFE-5B4A-D62A-B120-70F8AE722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A4C5E5-7539-DC32-438A-071057284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2E8E3-A9B5-F937-A4E2-BB2B8E5A5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13804-7D0D-A53B-FCAE-40FDB4978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65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8BF7E-0F86-B1EA-1DE4-54383D28C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9FA6B-BFEF-736C-57E3-CFB27F264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D514E-78AB-3091-0A08-B9CE256F4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988F5A-1577-7253-28B8-4ABC3F2899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37BAC0-6CE7-5DE3-2D89-518D870C60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2EDD2E-7F24-1C88-1C9D-E5D51DD1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F83BAD-BDC5-085A-C65F-9903055E1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7281BF-2667-6DA0-1E4B-5281AA97F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4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2901D-9E12-D07C-46E3-A9A72D60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53705D-8C92-590A-AA62-6A2F7E09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5821CF-656E-E893-8BBA-76FD9DC3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C98D5-AFAA-C667-7CC7-194854144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96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068EF-5432-E734-EA88-5B25F90FD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C9C1A5-C01D-A0E7-568F-BB43D77B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9C8F7-9648-3EA5-8C92-58D03314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4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6BB3F-0ABE-EEB0-CE3F-E07828528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4FB20-0E7F-4279-49B5-12A15148A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BF587-7D20-5777-B2EC-CA25A117F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CBBD2-1336-86E0-EFD1-E91C0ED33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DDDDC-1D59-1E92-7D44-656275D5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E12B1-2FB0-3190-B494-EE641CEA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D223B-97B5-82D8-FE30-DD9FAC6C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9CC836-3E4F-25A8-B45C-0CA31B290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C2B7C-797B-AAF9-5EB6-BA4D1DDB6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545D7-6D32-3A6D-462F-5802F2856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C6B23-B88C-3E52-6EEA-F8EF0E03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2AEAA-0768-FB15-66E1-67496DEF1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4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4F64E-D243-5ACB-506A-3192556B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B8401B-DDEB-72A8-2D74-82FF294DB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79ED2-7462-0957-D387-CA194B27B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6ED0E-359B-396A-2FA6-922F63C57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D41C2-E842-7FF4-65AD-347DD45F4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0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B6D357-105A-624E-7598-C469F734D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96B0DD-7236-AB34-930E-30F09767F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C715F-8CD2-F3A7-2C6B-4A2D1B14C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2277A-8F46-1A62-9AE5-54425BB66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13D0A-156E-3B84-6530-59D4DE9C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84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FDD881-3DDD-8F6C-FDB3-F6337A71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1C330-6651-83CF-E57A-9501FDF67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A4A6C-7CD9-08CD-2162-6157DB88C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B867B-8C47-416A-8DD0-43CB224D2061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4D4D0-503C-2EFA-BB0B-54301EBA6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AB4DF-2EE7-2CE6-B646-60E5C58C7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5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516B-7AC3-A187-9C41-38F20C106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172278"/>
            <a:ext cx="6798366" cy="583096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AST SpaceMobile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961DA6-D385-335F-FA5C-BCE6B0FAD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345" y="954156"/>
            <a:ext cx="9507309" cy="529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0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516B-7AC3-A187-9C41-38F20C106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298173"/>
            <a:ext cx="6798366" cy="583096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AST SpaceMobile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AA9856-0916-8D76-9F44-323E6C05EF21}"/>
              </a:ext>
            </a:extLst>
          </p:cNvPr>
          <p:cNvSpPr txBox="1"/>
          <p:nvPr/>
        </p:nvSpPr>
        <p:spPr>
          <a:xfrm>
            <a:off x="1524000" y="1590261"/>
            <a:ext cx="93295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Mission statement: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To bring connectivity to areas with coverage gaps by building a space-based cellular broadband network.</a:t>
            </a:r>
          </a:p>
        </p:txBody>
      </p:sp>
    </p:spTree>
    <p:extLst>
      <p:ext uri="{BB962C8B-B14F-4D97-AF65-F5344CB8AC3E}">
        <p14:creationId xmlns:p14="http://schemas.microsoft.com/office/powerpoint/2010/main" val="180445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516B-7AC3-A187-9C41-38F20C106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298173"/>
            <a:ext cx="6798366" cy="583096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AST SpaceMobile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AA9856-0916-8D76-9F44-323E6C05EF21}"/>
              </a:ext>
            </a:extLst>
          </p:cNvPr>
          <p:cNvSpPr txBox="1"/>
          <p:nvPr/>
        </p:nvSpPr>
        <p:spPr>
          <a:xfrm>
            <a:off x="1524000" y="1590261"/>
            <a:ext cx="93295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Pros: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They have a service to sell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They are working on the service</a:t>
            </a:r>
          </a:p>
        </p:txBody>
      </p:sp>
    </p:spTree>
    <p:extLst>
      <p:ext uri="{BB962C8B-B14F-4D97-AF65-F5344CB8AC3E}">
        <p14:creationId xmlns:p14="http://schemas.microsoft.com/office/powerpoint/2010/main" val="3045137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516B-7AC3-A187-9C41-38F20C106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298173"/>
            <a:ext cx="6798366" cy="583096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AST SpaceMobile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AA9856-0916-8D76-9F44-323E6C05EF21}"/>
              </a:ext>
            </a:extLst>
          </p:cNvPr>
          <p:cNvSpPr txBox="1"/>
          <p:nvPr/>
        </p:nvSpPr>
        <p:spPr>
          <a:xfrm>
            <a:off x="1431234" y="1311965"/>
            <a:ext cx="93295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Cons: Lots of competition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Starlink  (2023 revenue: </a:t>
            </a:r>
            <a:r>
              <a:rPr lang="en-US" sz="2400" dirty="0">
                <a:solidFill>
                  <a:srgbClr val="31A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$4.2 B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46.61% increase over 2022)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ViaSat   (2023 revenue: </a:t>
            </a:r>
            <a:r>
              <a:rPr lang="en-US" sz="2400" dirty="0">
                <a:solidFill>
                  <a:srgbClr val="31A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$3.79 B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31.67% increase over 2022)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NBN Sky Muster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TeleSat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SES S. A.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OneWeb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Telstra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Project Kuiper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EchoStar Mobile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Hughes Network System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Inmarsat (2023 revenue: </a:t>
            </a:r>
            <a:r>
              <a:rPr lang="en-US" sz="2400" dirty="0">
                <a:solidFill>
                  <a:srgbClr val="31A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$1.3 B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12% increase over 2022)</a:t>
            </a:r>
          </a:p>
        </p:txBody>
      </p:sp>
    </p:spTree>
    <p:extLst>
      <p:ext uri="{BB962C8B-B14F-4D97-AF65-F5344CB8AC3E}">
        <p14:creationId xmlns:p14="http://schemas.microsoft.com/office/powerpoint/2010/main" val="3241841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516B-7AC3-A187-9C41-38F20C106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136" y="298173"/>
            <a:ext cx="8776046" cy="583096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Cons: No ground operations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2AE87B-3722-258D-BEB1-7B1DF07CB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6" y="881269"/>
            <a:ext cx="10753725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0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516B-7AC3-A187-9C41-38F20C106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1233" y="298173"/>
            <a:ext cx="9329529" cy="583096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u="sng" dirty="0">
                <a:latin typeface="Arial" panose="020B0604020202020204" pitchFamily="34" charset="0"/>
                <a:cs typeface="Arial" panose="020B0604020202020204" pitchFamily="34" charset="0"/>
              </a:rPr>
              <a:t>Starlink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				 </a:t>
            </a:r>
            <a:r>
              <a:rPr lang="en-US" sz="4000" u="sng" dirty="0">
                <a:latin typeface="Arial" panose="020B0604020202020204" pitchFamily="34" charset="0"/>
                <a:cs typeface="Arial" panose="020B0604020202020204" pitchFamily="34" charset="0"/>
              </a:rPr>
              <a:t>AST SpaceMobile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AA9856-0916-8D76-9F44-323E6C05EF21}"/>
              </a:ext>
            </a:extLst>
          </p:cNvPr>
          <p:cNvSpPr txBox="1"/>
          <p:nvPr/>
        </p:nvSpPr>
        <p:spPr>
          <a:xfrm>
            <a:off x="1431234" y="1311965"/>
            <a:ext cx="93295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Proven Company (2018)		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pecial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urpose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cquisition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6,000 satellites in orbit		5 in orbit, 17 in works, 168 total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V1 satellites cost $200,000	 ea.	V1 satellites cost $16 million ea.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Cust: Airlines, Cruises, Military	Cust: none</a:t>
            </a:r>
          </a:p>
          <a:p>
            <a:r>
              <a:rPr lang="en-US" sz="2400" dirty="0">
                <a:solidFill>
                  <a:srgbClr val="31A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$6.6 B projected revenue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$0 revenue. $352 Mil equip cost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220 Mbps bandwidth		10 Mbps bandwidth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Owns ground stations,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PoPs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Leases from Nokia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Sat. 63 times closer to earth	Sat. 22,000 miles above earth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Latency 25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	Latency 450 - 700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5G, Enterprise net, MPLS		4G (testing 5G)</a:t>
            </a:r>
          </a:p>
          <a:p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SpaceX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multi-satellite launch	</a:t>
            </a: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SpaceX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single-satellite launch</a:t>
            </a:r>
          </a:p>
          <a:p>
            <a:r>
              <a:rPr lang="en-US" sz="2400" dirty="0">
                <a:solidFill>
                  <a:srgbClr val="31A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Successful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path to failure</a:t>
            </a:r>
          </a:p>
        </p:txBody>
      </p:sp>
    </p:spTree>
    <p:extLst>
      <p:ext uri="{BB962C8B-B14F-4D97-AF65-F5344CB8AC3E}">
        <p14:creationId xmlns:p14="http://schemas.microsoft.com/office/powerpoint/2010/main" val="1945891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263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AST SpaceMobile</vt:lpstr>
      <vt:lpstr>AST SpaceMobile</vt:lpstr>
      <vt:lpstr>AST SpaceMobile</vt:lpstr>
      <vt:lpstr>AST SpaceMobile</vt:lpstr>
      <vt:lpstr>Cons: No ground operations</vt:lpstr>
      <vt:lpstr>Starlink     AST SpaceMobile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Vernon Thomas</dc:creator>
  <cp:lastModifiedBy>Vernon Thomas</cp:lastModifiedBy>
  <cp:revision>15</cp:revision>
  <dcterms:created xsi:type="dcterms:W3CDTF">2024-09-22T14:29:50Z</dcterms:created>
  <dcterms:modified xsi:type="dcterms:W3CDTF">2024-09-26T14:57:10Z</dcterms:modified>
</cp:coreProperties>
</file>