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67" r:id="rId4"/>
    <p:sldId id="268" r:id="rId5"/>
    <p:sldId id="269" r:id="rId6"/>
    <p:sldId id="270" r:id="rId7"/>
    <p:sldId id="271" r:id="rId8"/>
    <p:sldId id="262" r:id="rId9"/>
    <p:sldId id="278" r:id="rId10"/>
    <p:sldId id="279" r:id="rId11"/>
    <p:sldId id="275" r:id="rId12"/>
    <p:sldId id="274" r:id="rId13"/>
    <p:sldId id="272" r:id="rId14"/>
    <p:sldId id="273" r:id="rId15"/>
    <p:sldId id="276" r:id="rId16"/>
    <p:sldId id="280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1A9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4" autoAdjust="0"/>
    <p:restoredTop sz="94660"/>
  </p:normalViewPr>
  <p:slideViewPr>
    <p:cSldViewPr snapToGrid="0">
      <p:cViewPr varScale="1">
        <p:scale>
          <a:sx n="89" d="100"/>
          <a:sy n="89" d="100"/>
        </p:scale>
        <p:origin x="19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3156C5-D128-B7D4-3E2A-4808D1CD0E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AB3971-A330-1F1E-6035-11E2EC32AD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C5D30A-CBD3-315D-6413-EF5F2631FD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B867B-8C47-416A-8DD0-43CB224D2061}" type="datetimeFigureOut">
              <a:rPr lang="en-US" smtClean="0"/>
              <a:t>1/18/2025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6600D2-6E59-6557-C557-62503D107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15A7C0-287C-907A-2DF4-A2943B9F5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791F4-09DC-4D15-A9DC-39B81FC513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0181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BE40DA-F637-323C-8A39-5C603A1B2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584E68-30C0-F065-E5FF-C8A5874AF0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FA34BF-5F9A-3F9D-FB6A-693BEB8E2C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B867B-8C47-416A-8DD0-43CB224D2061}" type="datetimeFigureOut">
              <a:rPr lang="en-US" smtClean="0"/>
              <a:t>1/18/2025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F4308-8691-9D1F-BF4E-74640937F5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4E437C-C1D2-0001-2EDB-8E4705D33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791F4-09DC-4D15-A9DC-39B81FC513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8112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2AB753-FCE7-0221-9ED2-70BDCDC895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59602-E618-DC02-0F2E-A86B046CEA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B502AF-D6F7-0FDB-8644-CA9DA442CE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B867B-8C47-416A-8DD0-43CB224D2061}" type="datetimeFigureOut">
              <a:rPr lang="en-US" smtClean="0"/>
              <a:t>1/18/2025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5D1965-6883-4483-5455-BAE147764B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DFC3AD-6564-6FCA-C7B3-2358CAC737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791F4-09DC-4D15-A9DC-39B81FC513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7167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1C562-3943-3784-A409-8318417680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C7887E-A276-812E-71ED-EB58243BAA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FA6CFE-5B4A-D62A-B120-70F8AE7227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A4C5E5-7539-DC32-438A-0710572848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B867B-8C47-416A-8DD0-43CB224D2061}" type="datetimeFigureOut">
              <a:rPr lang="en-US" smtClean="0"/>
              <a:t>1/18/2025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72E8E3-A9B5-F937-A4E2-BB2B8E5A5B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B13804-7D0D-A53B-FCAE-40FDB4978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791F4-09DC-4D15-A9DC-39B81FC513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6529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58BF7E-0F86-B1EA-1DE4-54383D28C6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89FA6B-BFEF-736C-57E3-CFB27F2642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3D514E-78AB-3091-0A08-B9CE256F48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D988F5A-1577-7253-28B8-4ABC3F2899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A37BAC0-6CE7-5DE3-2D89-518D870C60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32EDD2E-7F24-1C88-1C9D-E5D51DD19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B867B-8C47-416A-8DD0-43CB224D2061}" type="datetimeFigureOut">
              <a:rPr lang="en-US" smtClean="0"/>
              <a:t>1/18/2025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2F83BAD-BDC5-085A-C65F-9903055E18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87281BF-2667-6DA0-1E4B-5281AA97F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791F4-09DC-4D15-A9DC-39B81FC513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5477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52901D-9E12-D07C-46E3-A9A72D60FD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A53705D-8C92-590A-AA62-6A2F7E09BA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B867B-8C47-416A-8DD0-43CB224D2061}" type="datetimeFigureOut">
              <a:rPr lang="en-US" smtClean="0"/>
              <a:t>1/18/2025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5821CF-656E-E893-8BBA-76FD9DC349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CC98D5-AFAA-C667-7CC7-194854144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791F4-09DC-4D15-A9DC-39B81FC513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2966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3068EF-5432-E734-EA88-5B25F90FDB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B867B-8C47-416A-8DD0-43CB224D2061}" type="datetimeFigureOut">
              <a:rPr lang="en-US" smtClean="0"/>
              <a:t>1/18/2025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0C9C1A5-C01D-A0E7-568F-BB43D77BA4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B9C8F7-9648-3EA5-8C92-58D033141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791F4-09DC-4D15-A9DC-39B81FC513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9458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6BB3F-0ABE-EEB0-CE3F-E078285289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24FB20-0E7F-4279-49B5-12A15148AE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3BF587-7D20-5777-B2EC-CA25A117FC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FCBBD2-1336-86E0-EFD1-E91C0ED332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B867B-8C47-416A-8DD0-43CB224D2061}" type="datetimeFigureOut">
              <a:rPr lang="en-US" smtClean="0"/>
              <a:t>1/18/2025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8DDDDC-1D59-1E92-7D44-656275D5B5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0E12B1-2FB0-3190-B494-EE641CEACE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791F4-09DC-4D15-A9DC-39B81FC513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17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D223B-97B5-82D8-FE30-DD9FAC6C5C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D9CC836-3E4F-25A8-B45C-0CA31B290C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3C2B7C-797B-AAF9-5EB6-BA4D1DDB64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E545D7-6D32-3A6D-462F-5802F2856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B867B-8C47-416A-8DD0-43CB224D2061}" type="datetimeFigureOut">
              <a:rPr lang="en-US" smtClean="0"/>
              <a:t>1/18/2025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DC6B23-B88C-3E52-6EEA-F8EF0E03F2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52AEAA-0768-FB15-66E1-67496DEF13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791F4-09DC-4D15-A9DC-39B81FC513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946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34F64E-D243-5ACB-506A-3192556BBA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B8401B-DDEB-72A8-2D74-82FF294DB6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D79ED2-7462-0957-D387-CA194B27B8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B867B-8C47-416A-8DD0-43CB224D2061}" type="datetimeFigureOut">
              <a:rPr lang="en-US" smtClean="0"/>
              <a:t>1/18/2025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66ED0E-359B-396A-2FA6-922F63C573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3D41C2-E842-7FF4-65AD-347DD45F4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791F4-09DC-4D15-A9DC-39B81FC513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5012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0B6D357-105A-624E-7598-C469F734DB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F96B0DD-7236-AB34-930E-30F09767FB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BC715F-8CD2-F3A7-2C6B-4A2D1B14C6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B867B-8C47-416A-8DD0-43CB224D2061}" type="datetimeFigureOut">
              <a:rPr lang="en-US" smtClean="0"/>
              <a:t>1/18/2025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22277A-8F46-1A62-9AE5-54425BB66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913D0A-156E-3B84-6530-59D4DE9C7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791F4-09DC-4D15-A9DC-39B81FC513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1841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9FDD881-3DDD-8F6C-FDB3-F6337A71F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11C330-6651-83CF-E57A-9501FDF67B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DA4A6C-7CD9-08CD-2162-6157DB88C6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1B867B-8C47-416A-8DD0-43CB224D2061}" type="datetimeFigureOut">
              <a:rPr lang="en-US" smtClean="0"/>
              <a:t>1/18/2025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F4D4D0-503C-2EFA-BB0B-54301EBA6C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CAB4DF-2EE7-2CE6-B646-60E5C58C7E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C791F4-09DC-4D15-A9DC-39B81FC513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456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ebp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lypnkNm0B4A?feature=oembed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8F516B-7AC3-A187-9C41-38F20C106C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96816" y="172277"/>
            <a:ext cx="6798366" cy="583097"/>
          </a:xfrm>
        </p:spPr>
        <p:txBody>
          <a:bodyPr>
            <a:normAutofit fontScale="90000"/>
          </a:bodyPr>
          <a:lstStyle/>
          <a:p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Computer Motherboard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45083D4-3444-4A24-38EC-970CB4D857AD}"/>
              </a:ext>
            </a:extLst>
          </p:cNvPr>
          <p:cNvSpPr txBox="1"/>
          <p:nvPr/>
        </p:nvSpPr>
        <p:spPr>
          <a:xfrm>
            <a:off x="1046923" y="2252870"/>
            <a:ext cx="100981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3731E8A-B436-EFFB-FE51-9DBB8B45BC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083" y="1133657"/>
            <a:ext cx="7315834" cy="4590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7076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2AB04E-A053-7F3C-7218-1978D5280E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F12C8C-8FE7-5ED4-E577-1790A47AC2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8957" y="172277"/>
            <a:ext cx="10098155" cy="583097"/>
          </a:xfrm>
        </p:spPr>
        <p:txBody>
          <a:bodyPr>
            <a:normAutofit fontScale="90000"/>
          </a:bodyPr>
          <a:lstStyle/>
          <a:p>
            <a:r>
              <a:rPr lang="en-US" sz="40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Transistors Create Bits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2B0DE58-3AE8-7364-BAC6-FF1AC0FBC8F9}"/>
              </a:ext>
            </a:extLst>
          </p:cNvPr>
          <p:cNvSpPr txBox="1"/>
          <p:nvPr/>
        </p:nvSpPr>
        <p:spPr>
          <a:xfrm>
            <a:off x="1046923" y="2252870"/>
            <a:ext cx="100981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C0BA825-DC46-F3B4-27CB-7B00196880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6816" y="1205947"/>
            <a:ext cx="5705062" cy="366236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76AB081-6618-5ADC-E325-854994B9DB1D}"/>
              </a:ext>
            </a:extLst>
          </p:cNvPr>
          <p:cNvSpPr txBox="1"/>
          <p:nvPr/>
        </p:nvSpPr>
        <p:spPr>
          <a:xfrm>
            <a:off x="1444486" y="5357772"/>
            <a:ext cx="1040295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Varying the voltage on the base causes the transistor to act as a switch, turning a circuit on or off.</a:t>
            </a:r>
          </a:p>
        </p:txBody>
      </p:sp>
    </p:spTree>
    <p:extLst>
      <p:ext uri="{BB962C8B-B14F-4D97-AF65-F5344CB8AC3E}">
        <p14:creationId xmlns:p14="http://schemas.microsoft.com/office/powerpoint/2010/main" val="32398660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C2D0A2-E2CA-DB44-3244-8EA6ADB1F2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2CE774-37B5-43F0-A2A1-12D442CB5D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8957" y="172277"/>
            <a:ext cx="10098155" cy="583097"/>
          </a:xfrm>
        </p:spPr>
        <p:txBody>
          <a:bodyPr>
            <a:normAutofit fontScale="90000"/>
          </a:bodyPr>
          <a:lstStyle/>
          <a:p>
            <a:r>
              <a:rPr lang="en-US" sz="40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Transistors Create Bits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28EABA4-40D3-1EAC-4AE3-B0402B2B512F}"/>
              </a:ext>
            </a:extLst>
          </p:cNvPr>
          <p:cNvSpPr txBox="1"/>
          <p:nvPr/>
        </p:nvSpPr>
        <p:spPr>
          <a:xfrm>
            <a:off x="1046923" y="2252870"/>
            <a:ext cx="100981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60FEDFF-38F0-0FE3-0CE8-EC281EF719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6816" y="1205947"/>
            <a:ext cx="5705062" cy="366236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CA0B6A5-8783-D840-5295-303C7E4CCBEE}"/>
              </a:ext>
            </a:extLst>
          </p:cNvPr>
          <p:cNvSpPr txBox="1"/>
          <p:nvPr/>
        </p:nvSpPr>
        <p:spPr>
          <a:xfrm>
            <a:off x="1444486" y="5357772"/>
            <a:ext cx="104029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States:  </a:t>
            </a:r>
            <a:r>
              <a:rPr lang="en-US" sz="3200" b="1" dirty="0">
                <a:solidFill>
                  <a:srgbClr val="00B050"/>
                </a:solidFill>
              </a:rPr>
              <a:t>On = 1     </a:t>
            </a:r>
            <a:r>
              <a:rPr lang="en-US" sz="3200" b="1" dirty="0">
                <a:solidFill>
                  <a:srgbClr val="FF0000"/>
                </a:solidFill>
              </a:rPr>
              <a:t>Off = 0    </a:t>
            </a:r>
            <a:r>
              <a:rPr lang="en-US" sz="3200" dirty="0"/>
              <a:t>Binary communication</a:t>
            </a:r>
          </a:p>
        </p:txBody>
      </p:sp>
    </p:spTree>
    <p:extLst>
      <p:ext uri="{BB962C8B-B14F-4D97-AF65-F5344CB8AC3E}">
        <p14:creationId xmlns:p14="http://schemas.microsoft.com/office/powerpoint/2010/main" val="10207673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740BB8-C73F-2D9D-2430-F1C4E224EF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0B5613-4954-6186-4FC5-9274DE3EAE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8957" y="172277"/>
            <a:ext cx="10098155" cy="583097"/>
          </a:xfrm>
        </p:spPr>
        <p:txBody>
          <a:bodyPr>
            <a:normAutofit fontScale="90000"/>
          </a:bodyPr>
          <a:lstStyle/>
          <a:p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Binary Math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B9B8A2D-3C35-503D-4E66-A1840CF5A0E1}"/>
              </a:ext>
            </a:extLst>
          </p:cNvPr>
          <p:cNvSpPr txBox="1"/>
          <p:nvPr/>
        </p:nvSpPr>
        <p:spPr>
          <a:xfrm>
            <a:off x="1046923" y="2252870"/>
            <a:ext cx="100981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2AC48A3-741B-217D-8E35-156DF4D7D3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3323" y="1379100"/>
            <a:ext cx="6065354" cy="350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96100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600D29-B14A-85FF-B866-01C2E10D7F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3AD26-44B9-85AA-ED54-C82B7AFECE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8957" y="172277"/>
            <a:ext cx="10098155" cy="583097"/>
          </a:xfrm>
        </p:spPr>
        <p:txBody>
          <a:bodyPr>
            <a:normAutofit fontScale="90000"/>
          </a:bodyPr>
          <a:lstStyle/>
          <a:p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D143E90-C15C-A194-A6F0-FB487B438DC8}"/>
              </a:ext>
            </a:extLst>
          </p:cNvPr>
          <p:cNvSpPr txBox="1"/>
          <p:nvPr/>
        </p:nvSpPr>
        <p:spPr>
          <a:xfrm>
            <a:off x="1046923" y="2252870"/>
            <a:ext cx="100981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0859608-F940-A2D7-A222-9D25955785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755374"/>
            <a:ext cx="7620000" cy="6102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5170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C14CEC-4FC3-1EEA-7D4D-DA7FE667A0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DBE3D9-CB7B-E580-8BD6-6677967D70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6922" y="198782"/>
            <a:ext cx="10098155" cy="583097"/>
          </a:xfrm>
        </p:spPr>
        <p:txBody>
          <a:bodyPr>
            <a:normAutofit fontScale="90000"/>
          </a:bodyPr>
          <a:lstStyle/>
          <a:p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Binary Text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46A0B96-1F48-E6A4-E812-87822663A5F1}"/>
              </a:ext>
            </a:extLst>
          </p:cNvPr>
          <p:cNvSpPr txBox="1"/>
          <p:nvPr/>
        </p:nvSpPr>
        <p:spPr>
          <a:xfrm>
            <a:off x="1046923" y="2252870"/>
            <a:ext cx="100981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A371458-8298-6470-1234-5DF2AE60AE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390650"/>
            <a:ext cx="9906000" cy="407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2814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7613F2-942E-3A5E-E618-506F8BA93E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D272FD-BEC2-1263-3FAE-572D6251B4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6922" y="198782"/>
            <a:ext cx="10098155" cy="583097"/>
          </a:xfrm>
        </p:spPr>
        <p:txBody>
          <a:bodyPr>
            <a:normAutofit fontScale="90000"/>
          </a:bodyPr>
          <a:lstStyle/>
          <a:p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Meet “Willow”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B231874-65EE-A30D-02CE-52D4DF81B23A}"/>
              </a:ext>
            </a:extLst>
          </p:cNvPr>
          <p:cNvSpPr txBox="1"/>
          <p:nvPr/>
        </p:nvSpPr>
        <p:spPr>
          <a:xfrm>
            <a:off x="1046923" y="2252870"/>
            <a:ext cx="100981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760006A-EC4E-BE2B-AAB8-75883E9131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940" y="2128009"/>
            <a:ext cx="3872433" cy="260198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2DF1CA5-B743-8A68-9EE7-AF97A76DBF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3514" y="1257300"/>
            <a:ext cx="5590347" cy="356649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CDF3E85-9849-9FBC-3703-2D46938FA8FC}"/>
              </a:ext>
            </a:extLst>
          </p:cNvPr>
          <p:cNvSpPr txBox="1"/>
          <p:nvPr/>
        </p:nvSpPr>
        <p:spPr>
          <a:xfrm>
            <a:off x="730940" y="5088835"/>
            <a:ext cx="106129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 math problem that would have taken a super computer, </a:t>
            </a:r>
            <a:r>
              <a:rPr lang="en-US" sz="2400" b="1" dirty="0"/>
              <a:t>one septillion years </a:t>
            </a:r>
            <a:r>
              <a:rPr lang="en-US" sz="2400" dirty="0"/>
              <a:t>to solve, was </a:t>
            </a:r>
            <a:r>
              <a:rPr lang="en-US" sz="2400" b="1" dirty="0">
                <a:solidFill>
                  <a:srgbClr val="0070C0"/>
                </a:solidFill>
              </a:rPr>
              <a:t>solved by Willow in just five minutes</a:t>
            </a:r>
            <a:r>
              <a:rPr lang="en-US" sz="2400" dirty="0"/>
              <a:t>.  Septillion: 1 followed by 24 zeros.</a:t>
            </a:r>
          </a:p>
        </p:txBody>
      </p:sp>
    </p:spTree>
    <p:extLst>
      <p:ext uri="{BB962C8B-B14F-4D97-AF65-F5344CB8AC3E}">
        <p14:creationId xmlns:p14="http://schemas.microsoft.com/office/powerpoint/2010/main" val="16538988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8FFDAF-B765-3955-4171-EB1ECD2059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22DD7C-316C-21EE-5775-6EC1D85215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9807" y="172278"/>
            <a:ext cx="10356575" cy="636106"/>
          </a:xfrm>
        </p:spPr>
        <p:txBody>
          <a:bodyPr>
            <a:normAutofit fontScale="90000"/>
          </a:bodyPr>
          <a:lstStyle/>
          <a:p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Not Bits,  </a:t>
            </a:r>
            <a:r>
              <a:rPr lang="en-US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Cold Qubits!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0AB9F43-1957-0B06-78FC-88D7070520EC}"/>
              </a:ext>
            </a:extLst>
          </p:cNvPr>
          <p:cNvSpPr txBox="1"/>
          <p:nvPr/>
        </p:nvSpPr>
        <p:spPr>
          <a:xfrm>
            <a:off x="1119808" y="947393"/>
            <a:ext cx="9952382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b="1" dirty="0"/>
          </a:p>
          <a:p>
            <a:r>
              <a:rPr lang="en-US" sz="2400" b="1" dirty="0"/>
              <a:t>Superconducting qubits: </a:t>
            </a:r>
          </a:p>
          <a:p>
            <a:r>
              <a:rPr lang="en-US" sz="2000" dirty="0"/>
              <a:t>Superconducting materials operating at extremely low temperatures </a:t>
            </a:r>
          </a:p>
          <a:p>
            <a:endParaRPr lang="en-US" sz="2000" b="1" dirty="0"/>
          </a:p>
          <a:p>
            <a:r>
              <a:rPr lang="en-US" sz="2400" b="1" dirty="0"/>
              <a:t>Trapped ion qubits: </a:t>
            </a:r>
          </a:p>
          <a:p>
            <a:r>
              <a:rPr lang="en-US" sz="2000" dirty="0"/>
              <a:t>Trapped ion particles qubits enable high-fidelity measurements </a:t>
            </a:r>
          </a:p>
          <a:p>
            <a:endParaRPr lang="en-US" sz="2000" b="1" dirty="0"/>
          </a:p>
          <a:p>
            <a:r>
              <a:rPr lang="en-US" sz="2400" b="1" dirty="0"/>
              <a:t>Quantum dots: </a:t>
            </a:r>
          </a:p>
          <a:p>
            <a:r>
              <a:rPr lang="en-US" sz="2000" dirty="0"/>
              <a:t>Small semiconductors that capture a single electron and use it as a qubit </a:t>
            </a:r>
          </a:p>
          <a:p>
            <a:endParaRPr lang="en-US" sz="2000" b="1" dirty="0"/>
          </a:p>
          <a:p>
            <a:r>
              <a:rPr lang="en-US" sz="2400" b="1" dirty="0"/>
              <a:t>Photons: </a:t>
            </a:r>
          </a:p>
          <a:p>
            <a:r>
              <a:rPr lang="en-US" sz="2000" dirty="0"/>
              <a:t>Individual light particles used to send quantum information across long distances </a:t>
            </a:r>
          </a:p>
          <a:p>
            <a:endParaRPr lang="en-US" sz="2000" b="1" dirty="0"/>
          </a:p>
          <a:p>
            <a:r>
              <a:rPr lang="en-US" sz="2400" b="1" dirty="0"/>
              <a:t>Neutral atoms: </a:t>
            </a:r>
          </a:p>
          <a:p>
            <a:r>
              <a:rPr lang="en-US" sz="2000" dirty="0"/>
              <a:t>Neutral atoms charged with lasers provide scaling and fast operations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5968816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599E-EACF-8356-2CA1-EAE4819228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1CCEC4-1BE0-991C-3D87-9F6ECD5A26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6922" y="198782"/>
            <a:ext cx="10098155" cy="583097"/>
          </a:xfrm>
        </p:spPr>
        <p:txBody>
          <a:bodyPr>
            <a:normAutofit fontScale="90000"/>
          </a:bodyPr>
          <a:lstStyle/>
          <a:p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Outer Space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4BF1A37-038C-431F-0718-0FFA5C0D41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2222" y="846482"/>
            <a:ext cx="7747553" cy="516503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5F520EE-8066-671E-B342-F3EB74B362B7}"/>
              </a:ext>
            </a:extLst>
          </p:cNvPr>
          <p:cNvSpPr txBox="1"/>
          <p:nvPr/>
        </p:nvSpPr>
        <p:spPr>
          <a:xfrm>
            <a:off x="2040836" y="6076120"/>
            <a:ext cx="88789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Ambient temp: -454.8 f    A sea of entangled sub-atomic particles</a:t>
            </a:r>
          </a:p>
        </p:txBody>
      </p:sp>
    </p:spTree>
    <p:extLst>
      <p:ext uri="{BB962C8B-B14F-4D97-AF65-F5344CB8AC3E}">
        <p14:creationId xmlns:p14="http://schemas.microsoft.com/office/powerpoint/2010/main" val="25429623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ED22DC-3595-018F-C2BF-B389B1A86D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706AC-4E55-63DE-5ED7-D479BC69D4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6922" y="198782"/>
            <a:ext cx="10098155" cy="583097"/>
          </a:xfrm>
        </p:spPr>
        <p:txBody>
          <a:bodyPr>
            <a:normAutofit fontScale="90000"/>
          </a:bodyPr>
          <a:lstStyle/>
          <a:p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Quantum Entanglement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3537AD-E8BC-F9B8-ED1F-1E8B18C96269}"/>
              </a:ext>
            </a:extLst>
          </p:cNvPr>
          <p:cNvSpPr txBox="1"/>
          <p:nvPr/>
        </p:nvSpPr>
        <p:spPr>
          <a:xfrm>
            <a:off x="1510748" y="6076120"/>
            <a:ext cx="94090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Sub atomic particles that interact can become inextricably linked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4EC0E53-C4BE-71D5-3FDB-FBF62FCE62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6093" y="924338"/>
            <a:ext cx="8899811" cy="5009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3685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D4E620-15DA-3C6D-C79C-E5CD4B2895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0B4FD28-9E32-57FF-50EE-4711486B0017}"/>
              </a:ext>
            </a:extLst>
          </p:cNvPr>
          <p:cNvSpPr txBox="1"/>
          <p:nvPr/>
        </p:nvSpPr>
        <p:spPr>
          <a:xfrm>
            <a:off x="1119808" y="947393"/>
            <a:ext cx="99523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b="1" dirty="0"/>
          </a:p>
          <a:p>
            <a:endParaRPr lang="en-US" sz="2000" dirty="0"/>
          </a:p>
        </p:txBody>
      </p:sp>
      <p:pic>
        <p:nvPicPr>
          <p:cNvPr id="6" name="Online Media 5" title="Quantum Computing for Dummies : A Simple Explanation for Normal People">
            <a:hlinkClick r:id="" action="ppaction://media"/>
            <a:extLst>
              <a:ext uri="{FF2B5EF4-FFF2-40B4-BE49-F238E27FC236}">
                <a16:creationId xmlns:a16="http://schemas.microsoft.com/office/drawing/2014/main" id="{1676A03D-4168-C957-550E-609CE9573FF1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6988" y="0"/>
            <a:ext cx="121380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545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944BF1-1442-2B3B-632C-4DAE9453E0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5B9B8F-DC2B-85AF-D567-ED7C779C14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96816" y="172278"/>
            <a:ext cx="6798366" cy="636106"/>
          </a:xfrm>
        </p:spPr>
        <p:txBody>
          <a:bodyPr>
            <a:normAutofit fontScale="90000"/>
          </a:bodyPr>
          <a:lstStyle/>
          <a:p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Ranked by Quant Rating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3112110-610C-1D36-9309-30294E464B44}"/>
              </a:ext>
            </a:extLst>
          </p:cNvPr>
          <p:cNvSpPr txBox="1"/>
          <p:nvPr/>
        </p:nvSpPr>
        <p:spPr>
          <a:xfrm>
            <a:off x="1119808" y="947393"/>
            <a:ext cx="995238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1. </a:t>
            </a:r>
            <a:r>
              <a:rPr lang="en-US" sz="2000" b="1" dirty="0"/>
              <a:t>Quantum Computing (QUBT)</a:t>
            </a:r>
          </a:p>
          <a:p>
            <a:r>
              <a:rPr lang="en-US" sz="2000" b="1" dirty="0">
                <a:solidFill>
                  <a:srgbClr val="0070C0"/>
                </a:solidFill>
              </a:rPr>
              <a:t>Strong Buy</a:t>
            </a:r>
            <a:r>
              <a:rPr lang="en-US" sz="2000" dirty="0"/>
              <a:t>, 4.99  Market cap: $664.9M </a:t>
            </a:r>
          </a:p>
          <a:p>
            <a:r>
              <a:rPr lang="en-US" sz="2000" dirty="0"/>
              <a:t>Q3 2024 GAAP loss per share of 6 cents on revenue of $101K (+102% Y/Y)</a:t>
            </a:r>
          </a:p>
          <a:p>
            <a:endParaRPr lang="en-US" sz="2000" dirty="0"/>
          </a:p>
          <a:p>
            <a:r>
              <a:rPr lang="en-US" sz="2000" dirty="0"/>
              <a:t>2. </a:t>
            </a:r>
            <a:r>
              <a:rPr lang="en-US" sz="2000" b="1" dirty="0" err="1"/>
              <a:t>Rigetti</a:t>
            </a:r>
            <a:r>
              <a:rPr lang="en-US" sz="2000" b="1" dirty="0"/>
              <a:t> Computing (RGTI)</a:t>
            </a:r>
          </a:p>
          <a:p>
            <a:r>
              <a:rPr lang="en-US" sz="2000" b="1" dirty="0">
                <a:solidFill>
                  <a:srgbClr val="0070C0"/>
                </a:solidFill>
              </a:rPr>
              <a:t>Strong Buy</a:t>
            </a:r>
            <a:r>
              <a:rPr lang="en-US" sz="2000" dirty="0"/>
              <a:t>, 4.99  Market cap: $1.38B</a:t>
            </a:r>
          </a:p>
          <a:p>
            <a:r>
              <a:rPr lang="en-US" sz="2000" dirty="0"/>
              <a:t>Q3 2024 GAAP loss per share of 8 cents on revenue of $2.4M (-23.,4% Y/Y)</a:t>
            </a:r>
          </a:p>
          <a:p>
            <a:endParaRPr lang="en-US" sz="2000" dirty="0"/>
          </a:p>
          <a:p>
            <a:r>
              <a:rPr lang="en-US" sz="2000" dirty="0"/>
              <a:t>3. </a:t>
            </a:r>
            <a:r>
              <a:rPr lang="en-US" sz="2000" b="1" dirty="0" err="1"/>
              <a:t>IonQ</a:t>
            </a:r>
            <a:r>
              <a:rPr lang="en-US" sz="2000" b="1" dirty="0"/>
              <a:t> (IONQ)</a:t>
            </a:r>
          </a:p>
          <a:p>
            <a:r>
              <a:rPr lang="en-US" sz="2000" b="1" dirty="0">
                <a:solidFill>
                  <a:srgbClr val="FF0000"/>
                </a:solidFill>
              </a:rPr>
              <a:t>Hold</a:t>
            </a:r>
            <a:r>
              <a:rPr lang="en-US" sz="2000" dirty="0"/>
              <a:t>, 3.49  Market cap: $7.32B  (</a:t>
            </a:r>
            <a:r>
              <a:rPr lang="en-US" sz="2000" dirty="0">
                <a:solidFill>
                  <a:srgbClr val="FF0000"/>
                </a:solidFill>
              </a:rPr>
              <a:t>already up 173% in 2024</a:t>
            </a:r>
            <a:r>
              <a:rPr lang="en-US" sz="2000" dirty="0"/>
              <a:t>)</a:t>
            </a:r>
          </a:p>
          <a:p>
            <a:r>
              <a:rPr lang="en-US" sz="2000" dirty="0"/>
              <a:t>Q3 2024 GAAP loss per share of 24 cents on revenue of $12.4M (+102.1% Y/Y)</a:t>
            </a:r>
          </a:p>
          <a:p>
            <a:endParaRPr lang="en-US" sz="2000" dirty="0"/>
          </a:p>
          <a:p>
            <a:r>
              <a:rPr lang="en-US" sz="2000" dirty="0"/>
              <a:t>4. </a:t>
            </a:r>
            <a:r>
              <a:rPr lang="en-US" sz="2000" b="1" dirty="0"/>
              <a:t>D-Wave Quantum (QBTS)</a:t>
            </a:r>
          </a:p>
          <a:p>
            <a:r>
              <a:rPr lang="en-US" sz="2000" b="1" dirty="0">
                <a:solidFill>
                  <a:srgbClr val="FF0000"/>
                </a:solidFill>
              </a:rPr>
              <a:t>Hold</a:t>
            </a:r>
            <a:r>
              <a:rPr lang="en-US" sz="2000" dirty="0"/>
              <a:t>, 3.48  Market cap: $901.3M</a:t>
            </a:r>
          </a:p>
          <a:p>
            <a:r>
              <a:rPr lang="en-US" sz="2000" dirty="0"/>
              <a:t>Q3 2024 GAAP loss per share of 11 cents on revenue of $1.9M (-27% Y/Y)</a:t>
            </a:r>
          </a:p>
          <a:p>
            <a:endParaRPr lang="en-US" sz="2000" dirty="0"/>
          </a:p>
          <a:p>
            <a:r>
              <a:rPr lang="en-US" sz="2000" b="1" dirty="0"/>
              <a:t>Companies</a:t>
            </a:r>
            <a:r>
              <a:rPr lang="en-US" sz="2000" dirty="0"/>
              <a:t>:  Google (GOOG), IBM (IBM), Microsoft (MSFT), Amazon (AMZN)</a:t>
            </a:r>
          </a:p>
          <a:p>
            <a:r>
              <a:rPr lang="en-US" sz="2000" b="1" dirty="0"/>
              <a:t>ETFs</a:t>
            </a:r>
            <a:r>
              <a:rPr lang="en-US" sz="2000" dirty="0"/>
              <a:t>:   VGT,   XLK,   IYW,   FETC,   IXN,   RSPT</a:t>
            </a:r>
          </a:p>
        </p:txBody>
      </p:sp>
    </p:spTree>
    <p:extLst>
      <p:ext uri="{BB962C8B-B14F-4D97-AF65-F5344CB8AC3E}">
        <p14:creationId xmlns:p14="http://schemas.microsoft.com/office/powerpoint/2010/main" val="6261985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9D1FEC-E325-DBE0-19E6-8AF8BD193A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059AE8-46E5-7B1F-4AEE-F3C376C237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96816" y="172278"/>
            <a:ext cx="6798366" cy="636106"/>
          </a:xfrm>
        </p:spPr>
        <p:txBody>
          <a:bodyPr>
            <a:normAutofit fontScale="90000"/>
          </a:bodyPr>
          <a:lstStyle/>
          <a:p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Leaders in AI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0ABC573-6569-642A-7E46-A637EA587C64}"/>
              </a:ext>
            </a:extLst>
          </p:cNvPr>
          <p:cNvSpPr txBox="1"/>
          <p:nvPr/>
        </p:nvSpPr>
        <p:spPr>
          <a:xfrm>
            <a:off x="1119808" y="947393"/>
            <a:ext cx="9952382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1. </a:t>
            </a:r>
            <a:r>
              <a:rPr lang="en-US" sz="2000" b="1" dirty="0"/>
              <a:t>Serve Robotics (SERV)</a:t>
            </a:r>
          </a:p>
          <a:p>
            <a:r>
              <a:rPr lang="en-US" sz="2000" dirty="0"/>
              <a:t>Market cap: $663.59M </a:t>
            </a:r>
          </a:p>
          <a:p>
            <a:r>
              <a:rPr lang="en-US" sz="2000" dirty="0">
                <a:solidFill>
                  <a:srgbClr val="232A31"/>
                </a:solidFill>
                <a:latin typeface="YahooSans VF"/>
              </a:rPr>
              <a:t>R</a:t>
            </a:r>
            <a:r>
              <a:rPr lang="en-US" sz="2000" b="0" i="0" dirty="0">
                <a:solidFill>
                  <a:srgbClr val="232A31"/>
                </a:solidFill>
                <a:effectLst/>
                <a:latin typeface="YahooSans VF"/>
              </a:rPr>
              <a:t>aised $32.3 million in new capital in Q3 2024. Will partner with </a:t>
            </a:r>
            <a:r>
              <a:rPr lang="en-US" sz="2000" b="1" i="0" dirty="0">
                <a:solidFill>
                  <a:srgbClr val="232A31"/>
                </a:solidFill>
                <a:effectLst/>
                <a:latin typeface="YahooSans VF"/>
              </a:rPr>
              <a:t>Uber Eats</a:t>
            </a:r>
            <a:r>
              <a:rPr lang="en-US" sz="2000" b="0" i="0" dirty="0">
                <a:solidFill>
                  <a:srgbClr val="232A31"/>
                </a:solidFill>
                <a:effectLst/>
                <a:latin typeface="YahooSans VF"/>
              </a:rPr>
              <a:t> to deploy 2,000 robots by year-end 2025.</a:t>
            </a:r>
          </a:p>
          <a:p>
            <a:endParaRPr lang="en-US" sz="2000" dirty="0"/>
          </a:p>
          <a:p>
            <a:r>
              <a:rPr lang="en-US" sz="2000" dirty="0"/>
              <a:t>2. </a:t>
            </a:r>
            <a:r>
              <a:rPr lang="en-US" sz="2000" b="1" dirty="0"/>
              <a:t>Sound Hound (SOUN)</a:t>
            </a:r>
          </a:p>
          <a:p>
            <a:r>
              <a:rPr lang="en-US" sz="2000" dirty="0"/>
              <a:t>Market cap: $6.87B</a:t>
            </a:r>
          </a:p>
          <a:p>
            <a:r>
              <a:rPr lang="en-US" sz="2000" dirty="0"/>
              <a:t>S</a:t>
            </a:r>
            <a:r>
              <a:rPr lang="en-US" sz="2000" b="0" i="0" dirty="0">
                <a:solidFill>
                  <a:srgbClr val="232A31"/>
                </a:solidFill>
                <a:effectLst/>
                <a:latin typeface="YahooSans VF"/>
              </a:rPr>
              <a:t>ecured a multimillion-dollar investment from </a:t>
            </a:r>
            <a:r>
              <a:rPr lang="en-US" sz="2000" b="1" i="0" dirty="0">
                <a:solidFill>
                  <a:srgbClr val="232A31"/>
                </a:solidFill>
                <a:effectLst/>
                <a:latin typeface="YahooSans VF"/>
              </a:rPr>
              <a:t>Nvidia</a:t>
            </a:r>
            <a:endParaRPr lang="en-US" sz="2000" dirty="0"/>
          </a:p>
          <a:p>
            <a:r>
              <a:rPr lang="en-US" sz="2000" dirty="0"/>
              <a:t>Since November, stock has surged 217%</a:t>
            </a:r>
          </a:p>
          <a:p>
            <a:endParaRPr lang="en-US" sz="2000" dirty="0"/>
          </a:p>
          <a:p>
            <a:r>
              <a:rPr lang="en-US" sz="2000" dirty="0"/>
              <a:t>3. </a:t>
            </a:r>
            <a:r>
              <a:rPr lang="en-US" sz="2000" b="1" dirty="0"/>
              <a:t>Palantir (PLTR)</a:t>
            </a:r>
          </a:p>
          <a:p>
            <a:r>
              <a:rPr lang="en-US" sz="2000" dirty="0"/>
              <a:t>Market cap: $166.76B  (surged </a:t>
            </a:r>
            <a:r>
              <a:rPr lang="en-US" sz="2000" b="0" i="0" dirty="0">
                <a:solidFill>
                  <a:srgbClr val="001D35"/>
                </a:solidFill>
                <a:effectLst/>
                <a:latin typeface="Google Sans"/>
              </a:rPr>
              <a:t>300%</a:t>
            </a:r>
            <a:r>
              <a:rPr lang="en-US" sz="2000" dirty="0"/>
              <a:t>% in 2024)</a:t>
            </a:r>
          </a:p>
          <a:p>
            <a:r>
              <a:rPr lang="en-US" sz="2000" dirty="0"/>
              <a:t>Q3 2024 GAAP loss per share of 24 cents on revenue of $12.4M (+102.1% Y/Y)</a:t>
            </a:r>
          </a:p>
          <a:p>
            <a:endParaRPr lang="en-US" sz="2000" dirty="0"/>
          </a:p>
          <a:p>
            <a:r>
              <a:rPr lang="en-US" sz="2000" dirty="0"/>
              <a:t>4. </a:t>
            </a:r>
            <a:r>
              <a:rPr lang="en-US" sz="2000" b="1" i="0" dirty="0">
                <a:solidFill>
                  <a:srgbClr val="181818"/>
                </a:solidFill>
                <a:effectLst/>
                <a:latin typeface="Roboto" panose="02000000000000000000" pitchFamily="2" charset="0"/>
              </a:rPr>
              <a:t>Synopsys (SNPS)</a:t>
            </a:r>
          </a:p>
          <a:p>
            <a:r>
              <a:rPr lang="en-US" sz="2000" dirty="0"/>
              <a:t>Market cap: $77.1B     </a:t>
            </a:r>
            <a:r>
              <a:rPr lang="en-US" sz="2000" b="0" i="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15-year total return at 23.7%</a:t>
            </a:r>
            <a:endParaRPr lang="en-US" sz="2000" dirty="0"/>
          </a:p>
          <a:p>
            <a:r>
              <a:rPr lang="en-US" sz="2000" dirty="0"/>
              <a:t>E</a:t>
            </a:r>
            <a:r>
              <a:rPr lang="en-US" sz="2000" b="0" i="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lectronic design automation (EDA) software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4036869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E98C84-3760-EC7B-A465-659DD65FB2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2CB02-B39D-9420-0911-A7D933EA2E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96816" y="172278"/>
            <a:ext cx="6798366" cy="636106"/>
          </a:xfrm>
        </p:spPr>
        <p:txBody>
          <a:bodyPr>
            <a:normAutofit fontScale="90000"/>
          </a:bodyPr>
          <a:lstStyle/>
          <a:p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Nuclear Power Providers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45520C3-A455-DF0D-19DD-56811DCAF491}"/>
              </a:ext>
            </a:extLst>
          </p:cNvPr>
          <p:cNvSpPr txBox="1"/>
          <p:nvPr/>
        </p:nvSpPr>
        <p:spPr>
          <a:xfrm>
            <a:off x="1119808" y="947393"/>
            <a:ext cx="995238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0" i="0" dirty="0">
                <a:solidFill>
                  <a:srgbClr val="1F1F1F"/>
                </a:solidFill>
                <a:effectLst/>
                <a:latin typeface="Google Sans"/>
              </a:rPr>
              <a:t>1. </a:t>
            </a:r>
            <a:r>
              <a:rPr lang="en-US" sz="2000" b="1" i="0" dirty="0" err="1">
                <a:solidFill>
                  <a:srgbClr val="1F1F1F"/>
                </a:solidFill>
                <a:effectLst/>
                <a:latin typeface="Google Sans"/>
              </a:rPr>
              <a:t>NuScale</a:t>
            </a:r>
            <a:r>
              <a:rPr lang="en-US" sz="2000" b="1" i="0" dirty="0">
                <a:solidFill>
                  <a:srgbClr val="1F1F1F"/>
                </a:solidFill>
                <a:effectLst/>
                <a:latin typeface="Google Sans"/>
              </a:rPr>
              <a:t> Power Corp (SMR)   </a:t>
            </a:r>
            <a:r>
              <a:rPr lang="en-US" sz="2000" b="0" i="0" dirty="0">
                <a:solidFill>
                  <a:srgbClr val="1F1F1F"/>
                </a:solidFill>
                <a:effectLst/>
                <a:latin typeface="Google Sans"/>
              </a:rPr>
              <a:t>makes Small Modular Reactors</a:t>
            </a:r>
          </a:p>
          <a:p>
            <a:r>
              <a:rPr lang="en-US" sz="2000" dirty="0"/>
              <a:t>Market cap: $5.39B </a:t>
            </a:r>
          </a:p>
          <a:p>
            <a:r>
              <a:rPr lang="en-US" sz="2000" dirty="0">
                <a:solidFill>
                  <a:srgbClr val="232A31"/>
                </a:solidFill>
                <a:latin typeface="YahooSans VF"/>
              </a:rPr>
              <a:t>44% of shares owned by other corporations</a:t>
            </a:r>
            <a:endParaRPr lang="en-US" sz="2000" b="0" i="0" dirty="0">
              <a:solidFill>
                <a:srgbClr val="232A31"/>
              </a:solidFill>
              <a:effectLst/>
              <a:latin typeface="YahooSans VF"/>
            </a:endParaRPr>
          </a:p>
          <a:p>
            <a:endParaRPr lang="en-US" sz="2000" dirty="0"/>
          </a:p>
          <a:p>
            <a:r>
              <a:rPr lang="en-US" sz="2000" dirty="0"/>
              <a:t>2. </a:t>
            </a:r>
            <a:r>
              <a:rPr lang="en-US" sz="2000" b="1" dirty="0" err="1"/>
              <a:t>Oklo</a:t>
            </a:r>
            <a:r>
              <a:rPr lang="en-US" sz="2000" b="1" dirty="0"/>
              <a:t> Inc (OKLO)</a:t>
            </a:r>
          </a:p>
          <a:p>
            <a:r>
              <a:rPr lang="en-US" sz="2000" dirty="0"/>
              <a:t>Market cap: $2.25B</a:t>
            </a:r>
          </a:p>
          <a:p>
            <a:r>
              <a:rPr lang="en-US" sz="2000" dirty="0"/>
              <a:t>Sam Altman (ChatGPT) backs this company and is a board member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1864627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612B59-E242-D5B0-8C2A-7E8B2A56C0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0995FD-4145-DB1B-D285-AC25D10D2C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96816" y="172278"/>
            <a:ext cx="6798366" cy="636106"/>
          </a:xfrm>
        </p:spPr>
        <p:txBody>
          <a:bodyPr>
            <a:normAutofit fontScale="90000"/>
          </a:bodyPr>
          <a:lstStyle/>
          <a:p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Parallel Universe?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656C609-3C5E-4598-B5C1-4D378E7944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4230" y="1101172"/>
            <a:ext cx="9461241" cy="5273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2356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29C6BD-BF69-E15E-2E1A-B32089856A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6AD49C-E7C3-2E1D-4D19-0C30669B84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96816" y="172278"/>
            <a:ext cx="6798366" cy="636106"/>
          </a:xfrm>
        </p:spPr>
        <p:txBody>
          <a:bodyPr>
            <a:normAutofit fontScale="90000"/>
          </a:bodyPr>
          <a:lstStyle/>
          <a:p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Elon Musk sues </a:t>
            </a:r>
            <a:r>
              <a:rPr lang="en-US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OpenAi</a:t>
            </a: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CFDA2A3-C54C-58CD-3838-E5AACDD10F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7832" y="999044"/>
            <a:ext cx="7096333" cy="452711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5D683AF-F5B9-6993-2A2E-DD2B9942BC7E}"/>
              </a:ext>
            </a:extLst>
          </p:cNvPr>
          <p:cNvSpPr txBox="1"/>
          <p:nvPr/>
        </p:nvSpPr>
        <p:spPr>
          <a:xfrm>
            <a:off x="2547831" y="5791200"/>
            <a:ext cx="80804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Alleges private AI development poses “existential danger”.</a:t>
            </a:r>
          </a:p>
        </p:txBody>
      </p:sp>
    </p:spTree>
    <p:extLst>
      <p:ext uri="{BB962C8B-B14F-4D97-AF65-F5344CB8AC3E}">
        <p14:creationId xmlns:p14="http://schemas.microsoft.com/office/powerpoint/2010/main" val="14867590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1572</TotalTime>
  <Words>564</Words>
  <Application>Microsoft Office PowerPoint</Application>
  <PresentationFormat>Widescreen</PresentationFormat>
  <Paragraphs>77</Paragraphs>
  <Slides>16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Arial</vt:lpstr>
      <vt:lpstr>Calibri</vt:lpstr>
      <vt:lpstr>Calibri Light</vt:lpstr>
      <vt:lpstr>Georgia</vt:lpstr>
      <vt:lpstr>Google Sans</vt:lpstr>
      <vt:lpstr>Roboto</vt:lpstr>
      <vt:lpstr>YahooSans VF</vt:lpstr>
      <vt:lpstr>Office Theme</vt:lpstr>
      <vt:lpstr>Computer Motherboard</vt:lpstr>
      <vt:lpstr>Transistors Create Bits</vt:lpstr>
      <vt:lpstr>Transistors Create Bits</vt:lpstr>
      <vt:lpstr>Binary Math</vt:lpstr>
      <vt:lpstr>Text</vt:lpstr>
      <vt:lpstr>Binary Text</vt:lpstr>
      <vt:lpstr>Meet “Willow”</vt:lpstr>
      <vt:lpstr>Not Bits,  Cold Qubits!</vt:lpstr>
      <vt:lpstr>Outer Space</vt:lpstr>
      <vt:lpstr>Quantum Entanglement</vt:lpstr>
      <vt:lpstr>PowerPoint Presentation</vt:lpstr>
      <vt:lpstr>Ranked by Quant Rating</vt:lpstr>
      <vt:lpstr>Leaders in AI</vt:lpstr>
      <vt:lpstr>Nuclear Power Providers</vt:lpstr>
      <vt:lpstr>Parallel Universe?</vt:lpstr>
      <vt:lpstr>Elon Musk sues OpenAi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Vernon Thomas</dc:creator>
  <cp:lastModifiedBy>Vernon Thomas</cp:lastModifiedBy>
  <cp:revision>88</cp:revision>
  <dcterms:created xsi:type="dcterms:W3CDTF">2024-09-22T14:29:50Z</dcterms:created>
  <dcterms:modified xsi:type="dcterms:W3CDTF">2025-01-18T16:34:38Z</dcterms:modified>
</cp:coreProperties>
</file>