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4" r:id="rId6"/>
    <p:sldId id="261" r:id="rId7"/>
    <p:sldId id="266" r:id="rId8"/>
    <p:sldId id="265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9F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7" autoAdjust="0"/>
    <p:restoredTop sz="94660"/>
  </p:normalViewPr>
  <p:slideViewPr>
    <p:cSldViewPr snapToGrid="0">
      <p:cViewPr varScale="1">
        <p:scale>
          <a:sx n="78" d="100"/>
          <a:sy n="78" d="100"/>
        </p:scale>
        <p:origin x="78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AFDB0-95C3-2676-E8D2-0407CC2FFC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007950-AA53-8B49-8FE0-47E0A634B8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F4EAF-2603-8B72-2FE1-C147EB97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46517-A008-3116-CAA3-586DEA1FA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8A0B4-E99F-45BF-E012-BD9D9AB6A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54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7F89-4035-664F-8847-6EC160E6A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DA481-96FA-A771-03F4-038A3515E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50B25-D95E-5DD0-7C48-DB54DA03E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9C476-224E-E8E6-2C93-420C35267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7E80F-E540-ACF5-FF77-61028910D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2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F1FE-15E2-3F3B-8110-75F4D936D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0461D-1FD4-11CE-F368-A662A80AB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6B3FB-BC62-8059-C6A5-BC664390B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089EF-B637-344F-644F-033D268FC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5BF1F-E330-290E-EFF7-A70DE8FCC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6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F6A99-46C5-8172-AAA3-B5ABB4025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80881-BA7C-866F-2806-43B1BDF85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6F7474-1CF1-82DD-2114-A535A9268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6CF1F0-0AB5-A669-F56F-91A579D01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0B613C-DF69-00C1-95A0-F55402B1A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F810F-BC1E-00A9-D311-A0D6CDFDD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16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3E87-D05B-F079-3B9D-9CD3CE6B6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0CF51-9D00-ED26-6E9E-139B80CE6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B11143-0289-CD49-E04D-FFFF8B334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FEC08E-D4E6-C7AF-D7C8-234B3BA972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2C68F6-3251-EAF6-8E30-5F47E73679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A2C73-1114-CC40-F734-F0D7C04A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119594-AA9D-C6E3-C7D8-DE16B31CB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9AFD10-C19D-77DE-BFAD-64F13EB4B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10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BF5D4-453F-3F91-43C4-0861F6D65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74931-0087-F6E8-1446-043AC8795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31F2E5-4B0E-0EED-DD2C-F7EB815C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58B1C-4820-7D01-70BC-9D9B0C38F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48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875105-4A43-FDAF-6526-38FF5E0B4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7D70F8-1DFD-C892-9C0E-8A8864C32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7087A1-BFC8-8245-E987-F44B02D68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5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C0251-A870-868B-86CA-8BC2D57AD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393FA-EE1B-BEB0-1AFE-29A55C8E3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12914-3ECD-EDB8-58ED-ED12C3B84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A6ABE7-9798-104F-2B2D-F7439CE36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991653-187A-56EF-ADFC-0FF224B59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1F93B-7679-1C2C-0619-FAF5D73EE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4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545F2-C9EB-F2B9-F828-C70A9D41C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C5756A-443D-3FA1-D1B2-0642866B16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4C8D0-7008-E911-ADB5-731A03082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430CD-E863-9F6E-C8B1-EAB273944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0D87E-9C7A-0A60-CB66-A6C16FDBE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1DC53-A68A-9035-68D2-9C0D2D3C8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39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3E409-C6BF-D7DF-EC6C-BB05A6995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31ABD-B5A8-3442-48DA-49F22C139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24343-E89D-C068-C6DF-6C0955F25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C54CE-E550-637D-3AF7-1908391BD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8EC37-A623-E658-A5DF-412535E4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6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942565-51A4-56BA-69CB-DB80C340B9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021A3-B20A-1415-F24B-DF2DDBD74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AD5B4-BBBD-0125-28FC-0553CEEA2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A8089-59BD-6759-22A5-1B0BEDE3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D5B9F-B322-ED12-C85A-941FB4A8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7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AF2088-7363-17EB-539E-A35F741A4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C752E-1010-77AA-0A07-943329BE6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3BD21-C4D9-DD9F-684C-6606C607C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7BBCE-E74B-44E7-8FFF-E2B2F3F4F48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C62A3-2048-169C-EC11-8749A1EF29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9D7E4-CC6E-3A91-E0FB-DC123782B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B45E1-8C78-418C-864C-0F8281928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4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azHMMaiDEA?feature=oembed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F9760D9-C52F-42C1-F433-79765F7E7605}"/>
              </a:ext>
            </a:extLst>
          </p:cNvPr>
          <p:cNvSpPr txBox="1"/>
          <p:nvPr/>
        </p:nvSpPr>
        <p:spPr>
          <a:xfrm>
            <a:off x="914400" y="2624866"/>
            <a:ext cx="10327341" cy="12311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2024 Stock Market Review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Jack Sherard</a:t>
            </a:r>
          </a:p>
        </p:txBody>
      </p:sp>
    </p:spTree>
    <p:extLst>
      <p:ext uri="{BB962C8B-B14F-4D97-AF65-F5344CB8AC3E}">
        <p14:creationId xmlns:p14="http://schemas.microsoft.com/office/powerpoint/2010/main" val="3039831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5BA7C-2BBB-B087-2098-CABB73ED9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934" y="346640"/>
            <a:ext cx="10515600" cy="517002"/>
          </a:xfrm>
        </p:spPr>
        <p:txBody>
          <a:bodyPr>
            <a:normAutofit fontScale="90000"/>
          </a:bodyPr>
          <a:lstStyle/>
          <a:p>
            <a:r>
              <a:rPr lang="en-US" sz="4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      </a:t>
            </a:r>
            <a:r>
              <a:rPr lang="en-US" sz="4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The stock market review for 2024</a:t>
            </a:r>
            <a:endParaRPr lang="en-US" sz="4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40E56C-1824-C5B0-505F-C6AF080090B7}"/>
              </a:ext>
            </a:extLst>
          </p:cNvPr>
          <p:cNvSpPr txBox="1"/>
          <p:nvPr/>
        </p:nvSpPr>
        <p:spPr>
          <a:xfrm>
            <a:off x="1752600" y="989661"/>
            <a:ext cx="10177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The S&amp;P 500 returned </a:t>
            </a:r>
            <a:r>
              <a:rPr lang="en-US" sz="24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23%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The NASDAQ returned </a:t>
            </a:r>
            <a:r>
              <a:rPr lang="en-US" sz="24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28%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The equal weight S&amp;P 500 returned </a:t>
            </a:r>
            <a:r>
              <a:rPr lang="en-US" sz="24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18%</a:t>
            </a:r>
            <a:endParaRPr lang="en-US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EB400-65BD-8176-3C61-0D59E08C3058}"/>
              </a:ext>
            </a:extLst>
          </p:cNvPr>
          <p:cNvSpPr txBox="1"/>
          <p:nvPr/>
        </p:nvSpPr>
        <p:spPr>
          <a:xfrm>
            <a:off x="727934" y="2409276"/>
            <a:ext cx="1073613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US" sz="2400" kern="100" dirty="0">
                <a:effectLst/>
                <a:latin typeface="HelveticaNeue"/>
                <a:ea typeface="HelveticaNeue"/>
                <a:cs typeface="HelveticaNeue"/>
              </a:rPr>
              <a:t>          Top performing stocks of the S&amp;P 500</a:t>
            </a:r>
          </a:p>
          <a:p>
            <a:pPr marL="0" marR="0"/>
            <a:endParaRPr lang="en-US" b="1" kern="100" dirty="0">
              <a:solidFill>
                <a:srgbClr val="0070C0"/>
              </a:solidFill>
              <a:latin typeface="HelveticaNeue"/>
              <a:ea typeface="HelveticaNeue"/>
              <a:cs typeface="HelveticaNeue"/>
            </a:endParaRP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	Palantir     		PLTR			+349%</a:t>
            </a:r>
            <a:endParaRPr lang="en-US" sz="1800" kern="100" dirty="0">
              <a:solidFill>
                <a:srgbClr val="0070C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	Vistra	</a:t>
            </a:r>
            <a:r>
              <a:rPr lang="en-US" b="1" kern="100" dirty="0">
                <a:solidFill>
                  <a:srgbClr val="0070C0"/>
                </a:solidFill>
                <a:latin typeface="HelveticaNeue"/>
                <a:ea typeface="HelveticaNeue"/>
                <a:cs typeface="HelveticaNeue"/>
              </a:rPr>
              <a:t>		</a:t>
            </a:r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VST			+263%</a:t>
            </a:r>
            <a:endParaRPr lang="en-US" sz="1800" kern="100" dirty="0">
              <a:solidFill>
                <a:srgbClr val="0070C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	Nvidia			NVDA			+177%</a:t>
            </a:r>
            <a:endParaRPr lang="en-US" sz="1800" kern="100" dirty="0">
              <a:solidFill>
                <a:srgbClr val="0070C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	United Air 		UAL			+138%</a:t>
            </a:r>
            <a:endParaRPr lang="en-US" sz="1800" kern="100" dirty="0">
              <a:solidFill>
                <a:srgbClr val="0070C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	GE Vernova		GEV			+135%</a:t>
            </a:r>
            <a:endParaRPr lang="en-US" sz="1800" kern="100" dirty="0">
              <a:solidFill>
                <a:srgbClr val="0070C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	Axon			AXON	  	     	+133%</a:t>
            </a:r>
            <a:endParaRPr lang="en-US" sz="1800" kern="100" dirty="0">
              <a:solidFill>
                <a:srgbClr val="0070C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	TX Pacific Land Corp	TPL			+111</a:t>
            </a:r>
            <a:endParaRPr lang="en-US" sz="1800" kern="100" dirty="0">
              <a:solidFill>
                <a:srgbClr val="0070C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	Broadcom		AVGO			+111</a:t>
            </a:r>
            <a:endParaRPr lang="en-US" sz="1800" kern="100" dirty="0">
              <a:solidFill>
                <a:srgbClr val="0070C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5B10C0-043C-1BFA-230A-9A9426E6DE74}"/>
              </a:ext>
            </a:extLst>
          </p:cNvPr>
          <p:cNvSpPr txBox="1"/>
          <p:nvPr/>
        </p:nvSpPr>
        <p:spPr>
          <a:xfrm>
            <a:off x="1581374" y="5583218"/>
            <a:ext cx="8724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169 stocks in the S&amp;P 500 were down for the year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Only 150 made 23% or more</a:t>
            </a:r>
          </a:p>
        </p:txBody>
      </p:sp>
    </p:spTree>
    <p:extLst>
      <p:ext uri="{BB962C8B-B14F-4D97-AF65-F5344CB8AC3E}">
        <p14:creationId xmlns:p14="http://schemas.microsoft.com/office/powerpoint/2010/main" val="54871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F581C-D2FD-1F28-2F84-B8F6052EE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0E580-1282-EAB5-339F-9F21119F4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4176"/>
            <a:ext cx="9144000" cy="50204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S&amp;P Performance by Sector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BA153-955C-5B3D-277D-05FEDE6099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853" y="923383"/>
            <a:ext cx="11306286" cy="4950291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8000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en-US" sz="8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8000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Holdings</a:t>
            </a:r>
            <a:r>
              <a:rPr lang="en-US" sz="8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8000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</a:t>
            </a:r>
            <a:r>
              <a:rPr lang="en-US" sz="8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8000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</a:p>
          <a:p>
            <a:pPr marL="0" marR="0" algn="l"/>
            <a:endParaRPr lang="en-US" sz="5600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HelveticaNeue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Communication  		META, Netflix, Ebay     		XLC		34%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Consumer Discretionary  	Amazon, Tesla	 		XLY		26%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Consumer Staples 	Costco, P&amp;G, Walmart		XLP		12%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Energy			Chevron, Phillips			XLE	 	5%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Health			Lilly, J&amp;J, UNH			XLV		2%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Industrials    		Cat, GE Aerospace		XLI</a:t>
            </a:r>
            <a:r>
              <a:rPr lang="en-US" sz="7200" kern="100" dirty="0">
                <a:solidFill>
                  <a:srgbClr val="000000"/>
                </a:solidFill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  </a:t>
            </a:r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 		17%</a:t>
            </a:r>
          </a:p>
          <a:p>
            <a:pPr marL="0" marR="0" algn="l"/>
            <a:r>
              <a:rPr lang="en-US" sz="7200" kern="100" dirty="0">
                <a:effectLst/>
                <a:latin typeface="Arial" panose="020B060402020202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Financials		BRK, JPM, Visa			XLF		31%</a:t>
            </a: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Materials		Linde, SHW			XLB   		0%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Real Estate    		Prologic, AMT			XLRE	       	5%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Technology    		Apple Nivida, Mic   		XLK	       </a:t>
            </a:r>
            <a:r>
              <a:rPr lang="en-US" sz="7200" kern="100" dirty="0">
                <a:solidFill>
                  <a:srgbClr val="000000"/>
                </a:solidFill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	</a:t>
            </a:r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21%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Utilities			NEE, Duke, Sou			XLU	      	23%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S&amp;P 500			</a:t>
            </a:r>
            <a:r>
              <a:rPr lang="en-US" sz="7200" kern="100" dirty="0">
                <a:solidFill>
                  <a:srgbClr val="000000"/>
                </a:solidFill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				</a:t>
            </a:r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SPY                	23%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Tech 100						QQQ		28%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l"/>
            <a:r>
              <a:rPr lang="en-US" sz="7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S&amp;P 500 equal weight 					RSP	      	12%</a:t>
            </a:r>
            <a:endParaRPr lang="en-US" sz="7200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92909-1AE0-1C3F-930D-B4681726D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D12B13-960B-0EAB-9A8D-E76203B3818D}"/>
              </a:ext>
            </a:extLst>
          </p:cNvPr>
          <p:cNvSpPr txBox="1"/>
          <p:nvPr/>
        </p:nvSpPr>
        <p:spPr>
          <a:xfrm>
            <a:off x="710005" y="602428"/>
            <a:ext cx="1076840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/>
            <a:r>
              <a:rPr lang="en-US" sz="28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Do your ETF's diversity your holdings?</a:t>
            </a:r>
            <a:endParaRPr lang="en-US" sz="2800" b="1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ctr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The largest 5 EFT’s, their largest holdings and the total percentage invested in the magnificent 7 </a:t>
            </a:r>
            <a:endParaRPr lang="en-US" sz="1800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endParaRPr lang="en-US" sz="1800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b="1" u="sng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ETF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	</a:t>
            </a:r>
            <a:r>
              <a:rPr lang="en-US" sz="1800" b="1" u="sng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Holdings by weight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					</a:t>
            </a:r>
            <a:r>
              <a:rPr lang="en-US" sz="1800" b="1" u="sng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Percent</a:t>
            </a:r>
            <a:endParaRPr lang="en-US" sz="1800" b="1" u="sng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SPY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	Apple, Nvidia, Microsoft, Amazon, META, Tesla, Google 	</a:t>
            </a:r>
            <a:r>
              <a:rPr lang="en-US" sz="1800" b="1" kern="100" dirty="0">
                <a:solidFill>
                  <a:srgbClr val="00B050"/>
                </a:solidFill>
                <a:effectLst/>
                <a:latin typeface="HelveticaNeue"/>
                <a:ea typeface="HelveticaNeue"/>
                <a:cs typeface="HelveticaNeue"/>
              </a:rPr>
              <a:t>31%</a:t>
            </a:r>
            <a:endParaRPr lang="en-US" sz="1800" b="1" kern="100" dirty="0">
              <a:solidFill>
                <a:srgbClr val="00B05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IVV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	Apple, Nvidia, Microsoft, Amazon, META, Google, Tesla 	</a:t>
            </a:r>
            <a:r>
              <a:rPr lang="en-US" sz="1800" b="1" kern="100" dirty="0">
                <a:solidFill>
                  <a:srgbClr val="00B050"/>
                </a:solidFill>
                <a:effectLst/>
                <a:latin typeface="HelveticaNeue"/>
                <a:ea typeface="HelveticaNeue"/>
                <a:cs typeface="HelveticaNeue"/>
              </a:rPr>
              <a:t>29.9%</a:t>
            </a:r>
            <a:endParaRPr lang="en-US" sz="1800" b="1" kern="100" dirty="0">
              <a:solidFill>
                <a:srgbClr val="00B05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VOO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	Apple, Nvidia, Microsoft, Amazon, META, Google, Tesla 	</a:t>
            </a:r>
            <a:r>
              <a:rPr lang="en-US" sz="1800" b="1" kern="100" dirty="0">
                <a:solidFill>
                  <a:srgbClr val="00B050"/>
                </a:solidFill>
                <a:effectLst/>
                <a:latin typeface="HelveticaNeue"/>
                <a:ea typeface="HelveticaNeue"/>
                <a:cs typeface="HelveticaNeue"/>
              </a:rPr>
              <a:t>30%</a:t>
            </a:r>
            <a:endParaRPr lang="en-US" sz="1800" b="1" kern="100" dirty="0">
              <a:solidFill>
                <a:srgbClr val="00B05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VTI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	Apple, Nvidia, Microsoft, Amazon, META, Google, Tesla 	</a:t>
            </a:r>
            <a:r>
              <a:rPr lang="en-US" sz="1800" b="1" kern="100" dirty="0">
                <a:solidFill>
                  <a:srgbClr val="00B050"/>
                </a:solidFill>
                <a:effectLst/>
                <a:latin typeface="HelveticaNeue"/>
                <a:ea typeface="HelveticaNeue"/>
                <a:cs typeface="HelveticaNeue"/>
              </a:rPr>
              <a:t>25.59%</a:t>
            </a:r>
            <a:endParaRPr lang="en-US" sz="1800" b="1" kern="100" dirty="0">
              <a:solidFill>
                <a:srgbClr val="00B05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b="1" kern="100" dirty="0">
                <a:solidFill>
                  <a:srgbClr val="0070C0"/>
                </a:solidFill>
                <a:effectLst/>
                <a:latin typeface="HelveticaNeue"/>
                <a:ea typeface="HelveticaNeue"/>
                <a:cs typeface="HelveticaNeue"/>
              </a:rPr>
              <a:t>QQQ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	Apple, Nvidia, Microsoft, Amazon, META, AVGO, Tesla 	</a:t>
            </a:r>
            <a:r>
              <a:rPr lang="en-US" sz="1800" b="1" kern="100" dirty="0">
                <a:solidFill>
                  <a:srgbClr val="00B050"/>
                </a:solidFill>
                <a:effectLst/>
                <a:latin typeface="HelveticaNeue"/>
                <a:ea typeface="HelveticaNeue"/>
                <a:cs typeface="HelveticaNeue"/>
              </a:rPr>
              <a:t>44.1%</a:t>
            </a:r>
            <a:endParaRPr lang="en-US" sz="1800" b="1" kern="100" dirty="0">
              <a:solidFill>
                <a:srgbClr val="00B050"/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927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F85B0-6B69-0DB0-6DA1-8AFAC0DE7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95CDB-0D4C-225E-0380-E8E1B410F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1322" y="1488123"/>
            <a:ext cx="9409355" cy="166386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/>
              <a:t>The Impact of AI Models</a:t>
            </a:r>
            <a:br>
              <a:rPr lang="en-US" b="1" dirty="0"/>
            </a:br>
            <a:r>
              <a:rPr lang="en-US" b="1" dirty="0"/>
              <a:t>and Agents</a:t>
            </a:r>
          </a:p>
        </p:txBody>
      </p:sp>
    </p:spTree>
    <p:extLst>
      <p:ext uri="{BB962C8B-B14F-4D97-AF65-F5344CB8AC3E}">
        <p14:creationId xmlns:p14="http://schemas.microsoft.com/office/powerpoint/2010/main" val="1007250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1E4E6-05B9-097F-F143-D5DF875F5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31E7392-8557-6798-953A-883C322210F4}"/>
              </a:ext>
            </a:extLst>
          </p:cNvPr>
          <p:cNvSpPr txBox="1"/>
          <p:nvPr/>
        </p:nvSpPr>
        <p:spPr>
          <a:xfrm>
            <a:off x="710005" y="602428"/>
            <a:ext cx="107684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/>
            <a:r>
              <a:rPr lang="en-US" sz="28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The 3rd year of AI LLMs</a:t>
            </a:r>
            <a:endParaRPr lang="en-US" sz="2800" b="1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ctr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Likely to be the year of the buildout:</a:t>
            </a:r>
          </a:p>
          <a:p>
            <a:pPr marL="0" marR="0"/>
            <a:endParaRPr lang="en-US" sz="1800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Capital expenditure estimates are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Amazon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</a:t>
            </a:r>
            <a:r>
              <a:rPr lang="en-US" sz="1800" b="1" kern="100" dirty="0">
                <a:solidFill>
                  <a:srgbClr val="279F3B"/>
                </a:solidFill>
                <a:effectLst/>
                <a:latin typeface="HelveticaNeue"/>
                <a:ea typeface="HelveticaNeue"/>
                <a:cs typeface="HelveticaNeue"/>
              </a:rPr>
              <a:t>95B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MSFT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</a:t>
            </a:r>
            <a:r>
              <a:rPr lang="en-US" sz="1800" b="1" kern="100" dirty="0">
                <a:solidFill>
                  <a:srgbClr val="279F3B"/>
                </a:solidFill>
                <a:effectLst/>
                <a:latin typeface="HelveticaNeue"/>
                <a:ea typeface="HelveticaNeue"/>
                <a:cs typeface="HelveticaNeue"/>
              </a:rPr>
              <a:t>80B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</a:t>
            </a:r>
            <a:r>
              <a:rPr lang="en-US" sz="1800" b="1" kern="100" dirty="0" err="1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GooG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</a:t>
            </a:r>
            <a:r>
              <a:rPr lang="en-US" sz="1800" b="1" kern="100" dirty="0">
                <a:solidFill>
                  <a:srgbClr val="279F3B"/>
                </a:solidFill>
                <a:effectLst/>
                <a:latin typeface="HelveticaNeue"/>
                <a:ea typeface="HelveticaNeue"/>
                <a:cs typeface="HelveticaNeue"/>
              </a:rPr>
              <a:t>51B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META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</a:t>
            </a:r>
            <a:r>
              <a:rPr lang="en-US" sz="1800" b="1" kern="100" dirty="0">
                <a:solidFill>
                  <a:srgbClr val="279F3B"/>
                </a:solidFill>
                <a:effectLst/>
                <a:latin typeface="HelveticaNeue"/>
                <a:ea typeface="HelveticaNeue"/>
                <a:cs typeface="HelveticaNeue"/>
              </a:rPr>
              <a:t>50B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and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TSLA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</a:t>
            </a:r>
            <a:r>
              <a:rPr lang="en-US" sz="1800" b="1" kern="100" dirty="0">
                <a:solidFill>
                  <a:srgbClr val="279F3B"/>
                </a:solidFill>
                <a:effectLst/>
                <a:latin typeface="HelveticaNeue"/>
                <a:ea typeface="HelveticaNeue"/>
                <a:cs typeface="HelveticaNeue"/>
              </a:rPr>
              <a:t>10B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.</a:t>
            </a:r>
            <a:endParaRPr lang="en-US" sz="1800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Much of the spend will go to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NVDA</a:t>
            </a:r>
            <a:endParaRPr lang="en-US" sz="1800" b="1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	</a:t>
            </a:r>
            <a:endParaRPr lang="en-US" sz="1800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64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FAEB7-981D-C055-F469-32618FB1C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004C2C-DD9A-065F-CA61-3AB201762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13" y="0"/>
            <a:ext cx="10903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10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8E40B-6669-1BAF-FFCB-29ED4DCA8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2AAE2F0-CFDE-4BF2-C590-CC3E80E35873}"/>
              </a:ext>
            </a:extLst>
          </p:cNvPr>
          <p:cNvSpPr txBox="1"/>
          <p:nvPr/>
        </p:nvSpPr>
        <p:spPr>
          <a:xfrm>
            <a:off x="710005" y="602428"/>
            <a:ext cx="1076840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/>
            <a:r>
              <a:rPr lang="en-US" sz="28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The 3rd year of AI LLMs</a:t>
            </a:r>
            <a:endParaRPr lang="en-US" sz="2800" b="1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 algn="ctr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 </a:t>
            </a:r>
          </a:p>
          <a:p>
            <a:pPr marL="0" marR="0"/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Spending on building LLM include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AI Chat GBT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META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GOOG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other private co.'s.</a:t>
            </a:r>
            <a:endParaRPr lang="en-US" sz="1800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Energy to run data centers: </a:t>
            </a:r>
            <a:r>
              <a:rPr lang="en-US" sz="1800" b="1" kern="100" dirty="0" err="1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Vistra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Constellation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Talen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others?  Cooling </a:t>
            </a:r>
            <a:r>
              <a:rPr lang="en-US" sz="1800" b="1" kern="100" dirty="0" err="1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Vistra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VRT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 others </a:t>
            </a:r>
            <a:endParaRPr lang="en-US" sz="1800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u="sng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Application to individual businesses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:</a:t>
            </a:r>
          </a:p>
          <a:p>
            <a:pPr marL="0" marR="0"/>
            <a:endParaRPr lang="en-US" sz="1800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marL="0" marR="0"/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Will it be software companies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Salesforce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Service Now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, others, </a:t>
            </a:r>
            <a:r>
              <a:rPr lang="en-US" sz="18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HelveticaNeue"/>
                <a:ea typeface="HelveticaNeue"/>
                <a:cs typeface="HelveticaNeue"/>
              </a:rPr>
              <a:t>or agents like Palantir</a:t>
            </a:r>
            <a:r>
              <a:rPr lang="en-US" sz="1800" kern="100" dirty="0">
                <a:solidFill>
                  <a:schemeClr val="accent5">
                    <a:lumMod val="75000"/>
                  </a:schemeClr>
                </a:solidFill>
                <a:effectLst/>
                <a:latin typeface="HelveticaNeue"/>
                <a:ea typeface="HelveticaNeue"/>
                <a:cs typeface="HelveticaNeue"/>
              </a:rPr>
              <a:t>?  </a:t>
            </a:r>
          </a:p>
          <a:p>
            <a:pPr marL="0" marR="0"/>
            <a:endParaRPr lang="en-US" sz="1800" kern="100" dirty="0">
              <a:solidFill>
                <a:srgbClr val="000000"/>
              </a:solidFill>
              <a:effectLst/>
              <a:latin typeface="HelveticaNeue"/>
              <a:ea typeface="HelveticaNeue"/>
              <a:cs typeface="HelveticaNeue"/>
            </a:endParaRPr>
          </a:p>
          <a:p>
            <a:pPr marL="0" marR="0"/>
            <a:r>
              <a:rPr lang="en-US" sz="2400" b="1" kern="1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What is an agent?</a:t>
            </a:r>
            <a:endParaRPr lang="en-US" sz="2400" b="1" kern="100" dirty="0">
              <a:solidFill>
                <a:srgbClr val="7030A0"/>
              </a:solidFill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marR="0"/>
            <a:r>
              <a:rPr lang="en-US" sz="1800" kern="100" dirty="0">
                <a:effectLst/>
                <a:latin typeface="Liberation Serif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</a:p>
          <a:p>
            <a:pPr marL="0" marR="0"/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	</a:t>
            </a:r>
            <a:endParaRPr lang="en-US" sz="1800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50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6E7C4-CE34-BAD7-53CB-51F460C29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AI Agents Explained Like You're 5 (Seriously, Easiest Explanation Ever!)">
            <a:hlinkClick r:id="" action="ppaction://media"/>
            <a:extLst>
              <a:ext uri="{FF2B5EF4-FFF2-40B4-BE49-F238E27FC236}">
                <a16:creationId xmlns:a16="http://schemas.microsoft.com/office/drawing/2014/main" id="{862FD31D-8665-5371-D290-DF9B572D8F8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6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288EC-A17E-E7F7-A032-943E9A27C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2524567-AEFE-0D0E-25C7-2634A9913514}"/>
              </a:ext>
            </a:extLst>
          </p:cNvPr>
          <p:cNvSpPr txBox="1"/>
          <p:nvPr/>
        </p:nvSpPr>
        <p:spPr>
          <a:xfrm>
            <a:off x="2022437" y="1536174"/>
            <a:ext cx="47010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US" sz="2800" b="1" kern="1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Amazon</a:t>
            </a:r>
          </a:p>
          <a:p>
            <a:pPr marL="0" marR="0"/>
            <a:r>
              <a:rPr lang="en-US" sz="2800" b="1" kern="1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Walmart</a:t>
            </a:r>
          </a:p>
          <a:p>
            <a:pPr marL="0" marR="0"/>
            <a:r>
              <a:rPr lang="en-US" sz="2800" b="1" kern="1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Netflix</a:t>
            </a:r>
            <a:endParaRPr lang="en-US" sz="2800" b="1" kern="100" dirty="0">
              <a:solidFill>
                <a:schemeClr val="accent1"/>
              </a:solidFill>
              <a:latin typeface="Arial" panose="020B0604020202020204" pitchFamily="34" charset="0"/>
              <a:ea typeface="HelveticaNeue"/>
              <a:cs typeface="Arial" panose="020B0604020202020204" pitchFamily="34" charset="0"/>
            </a:endParaRPr>
          </a:p>
          <a:p>
            <a:pPr marL="0" marR="0"/>
            <a:r>
              <a:rPr lang="en-US" sz="2800" b="1" kern="1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Google </a:t>
            </a:r>
          </a:p>
          <a:p>
            <a:pPr marL="0" marR="0"/>
            <a:r>
              <a:rPr lang="en-US" sz="2800" b="1" kern="100" dirty="0">
                <a:solidFill>
                  <a:schemeClr val="accent1"/>
                </a:solidFill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Salesforce</a:t>
            </a:r>
          </a:p>
          <a:p>
            <a:pPr marL="0" marR="0"/>
            <a:r>
              <a:rPr lang="en-US" sz="2800" b="1" kern="1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Meta </a:t>
            </a:r>
          </a:p>
          <a:p>
            <a:pPr marL="0" marR="0"/>
            <a:r>
              <a:rPr lang="en-US" sz="2800" b="1" kern="100" dirty="0">
                <a:solidFill>
                  <a:schemeClr val="accent1"/>
                </a:solidFill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IBM</a:t>
            </a:r>
          </a:p>
          <a:p>
            <a:pPr marL="0" marR="0"/>
            <a:r>
              <a:rPr lang="en-US" sz="2800" b="1" kern="1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Baidu</a:t>
            </a:r>
          </a:p>
          <a:p>
            <a:pPr marL="0" marR="0"/>
            <a:r>
              <a:rPr lang="en-US" sz="2800" b="1" kern="100" dirty="0">
                <a:solidFill>
                  <a:schemeClr val="accent1"/>
                </a:solidFill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Tesla</a:t>
            </a:r>
          </a:p>
          <a:p>
            <a:pPr marL="0" marR="0"/>
            <a:r>
              <a:rPr lang="en-US" sz="2800" b="1" kern="100" dirty="0">
                <a:solidFill>
                  <a:schemeClr val="accent1"/>
                </a:solidFill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Alibaba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HelveticaNeue"/>
                <a:ea typeface="HelveticaNeue"/>
                <a:cs typeface="HelveticaNeue"/>
              </a:rPr>
              <a:t>	</a:t>
            </a:r>
            <a:endParaRPr lang="en-US" sz="1800" kern="10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49BF77-8833-BE28-0A91-BF82A295A896}"/>
              </a:ext>
            </a:extLst>
          </p:cNvPr>
          <p:cNvSpPr txBox="1"/>
          <p:nvPr/>
        </p:nvSpPr>
        <p:spPr>
          <a:xfrm>
            <a:off x="537882" y="677732"/>
            <a:ext cx="10854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/>
            <a:r>
              <a:rPr lang="en-US" sz="36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HelveticaNeue"/>
                <a:cs typeface="Arial" panose="020B0604020202020204" pitchFamily="34" charset="0"/>
              </a:rPr>
              <a:t>Companies already gaining from AI:</a:t>
            </a:r>
            <a:endParaRPr lang="en-US" sz="3600" b="1" kern="100" dirty="0">
              <a:effectLst/>
              <a:latin typeface="Arial" panose="020B060402020202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676</Words>
  <Application>Microsoft Office PowerPoint</Application>
  <PresentationFormat>Widescreen</PresentationFormat>
  <Paragraphs>84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HelveticaNeue</vt:lpstr>
      <vt:lpstr>Liberation Serif</vt:lpstr>
      <vt:lpstr>Office Theme</vt:lpstr>
      <vt:lpstr>PowerPoint Presentation</vt:lpstr>
      <vt:lpstr>      The stock market review for 2024</vt:lpstr>
      <vt:lpstr>S&amp;P Performance by Sector</vt:lpstr>
      <vt:lpstr>PowerPoint Presentation</vt:lpstr>
      <vt:lpstr>The Impact of AI Models and Agents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Vernon Thomas</dc:creator>
  <cp:lastModifiedBy>Vernon Thomas</cp:lastModifiedBy>
  <cp:revision>27</cp:revision>
  <dcterms:created xsi:type="dcterms:W3CDTF">2025-01-10T20:14:01Z</dcterms:created>
  <dcterms:modified xsi:type="dcterms:W3CDTF">2025-01-15T19:24:07Z</dcterms:modified>
</cp:coreProperties>
</file>